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5012" r:id="rId45"/>
    <p:sldId id="5013" r:id="rId46"/>
    <p:sldId id="5011" r:id="rId47"/>
    <p:sldId id="4993" r:id="rId48"/>
    <p:sldId id="4995" r:id="rId49"/>
    <p:sldId id="4994" r:id="rId50"/>
    <p:sldId id="4996" r:id="rId51"/>
    <p:sldId id="4997" r:id="rId52"/>
    <p:sldId id="4998" r:id="rId53"/>
    <p:sldId id="5004" r:id="rId54"/>
    <p:sldId id="5005" r:id="rId55"/>
    <p:sldId id="5000" r:id="rId56"/>
    <p:sldId id="5001" r:id="rId57"/>
    <p:sldId id="5002" r:id="rId58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72" autoAdjust="0"/>
    <p:restoredTop sz="96381" autoAdjust="0"/>
  </p:normalViewPr>
  <p:slideViewPr>
    <p:cSldViewPr snapToGrid="0">
      <p:cViewPr varScale="1">
        <p:scale>
          <a:sx n="121" d="100"/>
          <a:sy n="121" d="100"/>
        </p:scale>
        <p:origin x="12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04.09.2024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handcrafted</a:t>
            </a:r>
            <a:r>
              <a:rPr lang="de-CH" dirty="0"/>
              <a:t>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icrosoft/Phi-3.5-mini-instruct" TargetMode="External"/><Relationship Id="rId7" Type="http://schemas.openxmlformats.org/officeDocument/2006/relationships/hyperlink" Target="https://huggingface.co/docs/transformers/main/en/quantization/bitsandbytes?bnb=8-b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docs/transformers/main/en/quantization/bitsandbytes?bnb=4-bit" TargetMode="External"/><Relationship Id="rId5" Type="http://schemas.openxmlformats.org/officeDocument/2006/relationships/hyperlink" Target="https://huggingface.co/meta-llama/Meta-Llama-3.1-8B-Instruct" TargetMode="External"/><Relationship Id="rId4" Type="http://schemas.openxmlformats.org/officeDocument/2006/relationships/hyperlink" Target="https://huggingface.co/google/gemma-2-2b-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?hl=e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3.1663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</a:p>
          <a:p>
            <a:r>
              <a:rPr lang="en" dirty="0"/>
              <a:t>Scaling to more than one parallel request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	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L4</a:t>
            </a:r>
            <a:r>
              <a:rPr lang="en" sz="24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 </a:t>
            </a:r>
            <a:r>
              <a:rPr lang="en" dirty="0">
                <a:solidFill>
                  <a:srgbClr val="212121"/>
                </a:solidFill>
              </a:rPr>
              <a:t>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H100 -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	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 on GPU memory</a:t>
            </a:r>
            <a:endParaRPr dirty="0"/>
          </a:p>
          <a:p>
            <a:r>
              <a:rPr lang="en" dirty="0"/>
              <a:t>Caching for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</a:p>
          <a:p>
            <a:pPr lvl="1"/>
            <a:r>
              <a:rPr lang="de-DE" dirty="0"/>
              <a:t>b</a:t>
            </a:r>
            <a:r>
              <a:rPr lang="en" dirty="0"/>
              <a:t>atch size</a:t>
            </a:r>
            <a:endParaRPr dirty="0"/>
          </a:p>
          <a:p>
            <a:r>
              <a:rPr lang="en" dirty="0"/>
              <a:t>What about reducing resolution to 8 Bit or 4 Bit?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</a:t>
            </a:r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nn-NO" sz="2800" dirty="0"/>
              <a:t>Key Driver multi language</a:t>
            </a:r>
          </a:p>
          <a:p>
            <a:pPr marL="0" indent="0">
              <a:buNone/>
            </a:pPr>
            <a:endParaRPr lang="en" sz="2600" b="1" dirty="0"/>
          </a:p>
          <a:p>
            <a:pPr marL="0" indent="0">
              <a:buNone/>
            </a:pPr>
            <a:r>
              <a:rPr lang="en" sz="2600" b="1" dirty="0"/>
              <a:t>Smaller Models</a:t>
            </a:r>
            <a:endParaRPr lang="nn-NO" sz="1800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Microsoft Phi 3.5 3.8B: </a:t>
            </a:r>
            <a:r>
              <a:rPr lang="nn-NO" sz="1800" dirty="0">
                <a:hlinkClick r:id="rId3"/>
              </a:rPr>
              <a:t>https://huggingface.co/microsoft/Phi-3.5-mini-instruct</a:t>
            </a:r>
            <a:r>
              <a:rPr lang="nn-NO" sz="1800" dirty="0"/>
              <a:t>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800" dirty="0"/>
              <a:t>Google Gemma 2 </a:t>
            </a:r>
            <a:r>
              <a:rPr lang="pl-PL" sz="1800" dirty="0"/>
              <a:t>2.6B: </a:t>
            </a:r>
            <a:r>
              <a:rPr lang="pl-PL" sz="1800" dirty="0">
                <a:hlinkClick r:id="rId4"/>
              </a:rPr>
              <a:t>https://huggingface.co/google/gemma-2-2b-it</a:t>
            </a:r>
            <a:r>
              <a:rPr lang="de-DE" sz="1800" dirty="0"/>
              <a:t>  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6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800" dirty="0">
                <a:hlinkClick r:id="rId5"/>
              </a:rPr>
              <a:t>https://huggingface.co/meta-llama/Meta-Llama-3.1-8B-Instruct</a:t>
            </a:r>
            <a:r>
              <a:rPr lang="de-DE" sz="1800" dirty="0"/>
              <a:t> 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Quantized with </a:t>
            </a:r>
            <a:r>
              <a:rPr lang="en-US" sz="1800" dirty="0" err="1"/>
              <a:t>bitsandbytes</a:t>
            </a:r>
            <a:endParaRPr lang="en-US" sz="1800" dirty="0"/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to 4-Bit: </a:t>
            </a:r>
            <a:r>
              <a:rPr lang="en-US" sz="1800" dirty="0">
                <a:hlinkClick r:id="rId6"/>
              </a:rPr>
              <a:t>https://huggingface.co/docs/transformers/main/en/quantization/bitsandbytes?bnb=4-bit</a:t>
            </a:r>
            <a:r>
              <a:rPr lang="en-US" sz="1800" dirty="0"/>
              <a:t>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and 8-Bit: </a:t>
            </a:r>
            <a:r>
              <a:rPr lang="en-US" sz="1800" dirty="0">
                <a:hlinkClick r:id="rId7"/>
              </a:rPr>
              <a:t>https://huggingface.co/docs/transformers/main/en/quantization/bitsandbytes?bnb=8-bit</a:t>
            </a:r>
            <a:r>
              <a:rPr lang="en-US" sz="1800" dirty="0"/>
              <a:t> 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65408" y="450910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>
                <a:hlinkClick r:id="rId3"/>
              </a:rPr>
              <a:t>https://colab.research.google.com/github/DJCordhose/practical-llm/blob/main/Assessment.ipynb?hl=en</a:t>
            </a:r>
            <a:r>
              <a:rPr lang="de-DE" sz="24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48AD12-3215-252D-8142-7D9D5275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8935" y="2278299"/>
            <a:ext cx="1633150" cy="16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7786" y="2211063"/>
            <a:ext cx="1942325" cy="19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204460" y="1436433"/>
            <a:ext cx="1184827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models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 dirty="0"/>
              <a:t>Running LLMs on prem</a:t>
            </a:r>
            <a:endParaRPr sz="656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 dirty="0"/>
              <a:t>A Practical Guide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C80A8-9657-4799-5452-B2B933DBB935}"/>
              </a:ext>
            </a:extLst>
          </p:cNvPr>
          <p:cNvSpPr txBox="1"/>
          <p:nvPr/>
        </p:nvSpPr>
        <p:spPr>
          <a:xfrm>
            <a:off x="459000" y="5617046"/>
            <a:ext cx="6227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/>
              <a:t>Olliver Zeigermann</a:t>
            </a:r>
          </a:p>
          <a:p>
            <a:r>
              <a:rPr lang="en" dirty="0"/>
              <a:t>Christian Hidber</a:t>
            </a:r>
          </a:p>
          <a:p>
            <a:endParaRPr lang="en" dirty="0"/>
          </a:p>
          <a:p>
            <a:r>
              <a:rPr lang="en" sz="1400" dirty="0"/>
              <a:t>ODSC Europe, London, 9/5/24</a:t>
            </a:r>
            <a:endParaRPr lang="en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Mixture of experts</a:t>
            </a:r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</a:p>
          <a:p>
            <a:pPr indent="-445758">
              <a:buSzPct val="100000"/>
            </a:pPr>
            <a:r>
              <a:rPr lang="de-DE" dirty="0"/>
              <a:t>t</a:t>
            </a:r>
            <a:r>
              <a:rPr lang="en" dirty="0"/>
              <a:t>hus also bringing down KV-cache needs</a:t>
            </a:r>
          </a:p>
          <a:p>
            <a:pPr indent="-445758">
              <a:buSzPct val="100000"/>
            </a:pPr>
            <a:endParaRPr lang="en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sz="1800" dirty="0"/>
              <a:t>  </a:t>
            </a:r>
            <a:endParaRPr sz="1800" dirty="0"/>
          </a:p>
          <a:p>
            <a:pPr indent="-445758">
              <a:buSzPct val="100000"/>
            </a:pPr>
            <a:r>
              <a:rPr lang="en" sz="1800" dirty="0"/>
              <a:t>Sparse Mixture of Experts (SMoE) Mixtral 8x7B: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 dirty="0"/>
              <a:t>Even better context length: 128k</a:t>
            </a:r>
            <a:endParaRPr dirty="0"/>
          </a:p>
          <a:p>
            <a:pPr indent="-445758">
              <a:buSzPct val="100000"/>
            </a:pPr>
            <a:r>
              <a:rPr lang="en" dirty="0"/>
              <a:t>Supported languages: English, German, French, Italian, Portuguese, Hindi, Spanish, and Thai.</a:t>
            </a:r>
            <a:endParaRPr dirty="0"/>
          </a:p>
          <a:p>
            <a:pPr indent="-445758">
              <a:buSzPct val="100000"/>
            </a:pPr>
            <a:r>
              <a:rPr lang="en" dirty="0"/>
              <a:t>Significantly better scores in European languages than 8B version</a:t>
            </a:r>
            <a:endParaRPr dirty="0"/>
          </a:p>
          <a:p>
            <a:pPr indent="-445758">
              <a:buSzPct val="80629"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Compared to </a:t>
            </a:r>
            <a:r>
              <a:rPr lang="en" sz="2443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Mixtral 8x7B</a:t>
            </a:r>
            <a:endParaRPr sz="2976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 indent="-414432">
              <a:buSzPct val="77777"/>
            </a:pPr>
            <a:r>
              <a:rPr lang="e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significantly better scores all over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 indent="-414432">
              <a:buSzPct val="77777"/>
            </a:pPr>
            <a:r>
              <a:rPr lang="e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Needs more memory and compute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endParaRPr lang="en" sz="1800" b="1"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07" y="1637550"/>
            <a:ext cx="11360800" cy="4446400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(e.g.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Batching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requests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Automatic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usage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existing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hardware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Optimization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Distribute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model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over</a:t>
            </a:r>
            <a:r>
              <a:rPr lang="de-CH" sz="1800" dirty="0">
                <a:latin typeface="Source Sans Pro" panose="020B0503030403020204"/>
              </a:rPr>
              <a:t> multiple GPUs (Tensor </a:t>
            </a:r>
            <a:r>
              <a:rPr lang="de-CH" sz="1800" dirty="0" err="1">
                <a:latin typeface="Source Sans Pro" panose="020B0503030403020204"/>
              </a:rPr>
              <a:t>parallelism</a:t>
            </a:r>
            <a:r>
              <a:rPr lang="de-CH" sz="1800" dirty="0">
                <a:latin typeface="Source Sans Pro" panose="020B0503030403020204"/>
              </a:rPr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>
              <a:solidFill>
                <a:srgbClr val="212121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 err="1"/>
              <a:t>Context</a:t>
            </a:r>
            <a:endParaRPr lang="de-CH" dirty="0"/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800" dirty="0">
                <a:latin typeface="Arial"/>
              </a:rPr>
              <a:t>«Grade </a:t>
            </a:r>
            <a:r>
              <a:rPr lang="de-CH" sz="1800" dirty="0" err="1">
                <a:latin typeface="Arial"/>
              </a:rPr>
              <a:t>the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english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grammar</a:t>
            </a:r>
            <a:r>
              <a:rPr lang="de-CH" sz="1800" dirty="0">
                <a:latin typeface="Arial"/>
              </a:rPr>
              <a:t> and </a:t>
            </a:r>
            <a:r>
              <a:rPr lang="de-CH" sz="1800" dirty="0" err="1">
                <a:latin typeface="Arial"/>
              </a:rPr>
              <a:t>syntax</a:t>
            </a:r>
            <a:r>
              <a:rPr lang="de-CH" sz="18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800" dirty="0">
                <a:latin typeface="Arial"/>
              </a:rPr>
              <a:t>“Why don’t you write longer texts ?”</a:t>
            </a:r>
            <a:endParaRPr lang="de-CH" sz="18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800" dirty="0">
                <a:latin typeface="Arial"/>
              </a:rPr>
              <a:t>«</a:t>
            </a:r>
            <a:r>
              <a:rPr lang="en-US" sz="1800" dirty="0" err="1">
                <a:latin typeface="Arial"/>
              </a:rPr>
              <a:t>Witing</a:t>
            </a:r>
            <a:r>
              <a:rPr lang="en-US" sz="1800" dirty="0">
                <a:latin typeface="Arial"/>
              </a:rPr>
              <a:t> texts is painful, </a:t>
            </a:r>
            <a:r>
              <a:rPr lang="en-US" sz="1800" dirty="0" err="1">
                <a:latin typeface="Arial"/>
              </a:rPr>
              <a:t>caus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im</a:t>
            </a:r>
            <a:r>
              <a:rPr lang="en-US" sz="1800" dirty="0">
                <a:latin typeface="Arial"/>
              </a:rPr>
              <a:t> making </a:t>
            </a:r>
            <a:r>
              <a:rPr lang="en-US" sz="1800" dirty="0" err="1">
                <a:latin typeface="Arial"/>
              </a:rPr>
              <a:t>mitakes</a:t>
            </a:r>
            <a:r>
              <a:rPr lang="en-US" sz="1800" dirty="0">
                <a:latin typeface="Arial"/>
              </a:rPr>
              <a:t>.”</a:t>
            </a:r>
            <a:endParaRPr lang="de-CH" sz="18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2023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Result</a:t>
            </a:r>
            <a:endParaRPr lang="de-CH" sz="2000" dirty="0"/>
          </a:p>
          <a:p>
            <a:pPr marL="795847" lvl="1" indent="0">
              <a:buFont typeface="[Normal Text]"/>
              <a:buNone/>
            </a:pPr>
            <a:r>
              <a:rPr lang="en-US" sz="14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 	'reason’: 	"The text contains multiple spelling errors, such as '</a:t>
            </a:r>
            <a:r>
              <a:rPr lang="en-US" sz="1400" dirty="0" err="1"/>
              <a:t>Witing</a:t>
            </a:r>
            <a:r>
              <a:rPr lang="en-US" sz="1400" dirty="0"/>
              <a:t>' instead of 'Writing', '</a:t>
            </a:r>
            <a:r>
              <a:rPr lang="en-US" sz="1400" dirty="0" err="1"/>
              <a:t>caus</a:t>
            </a:r>
            <a:r>
              <a:rPr lang="en-US" sz="14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'because', </a:t>
            </a:r>
            <a:r>
              <a:rPr lang="en-US" sz="1400" dirty="0" err="1"/>
              <a:t>and'mitakes</a:t>
            </a:r>
            <a:r>
              <a:rPr lang="en-US" sz="1400" dirty="0"/>
              <a:t>' instead </a:t>
            </a:r>
            <a:r>
              <a:rPr lang="en-US" sz="1400" dirty="0" err="1"/>
              <a:t>of'mistakes</a:t>
            </a:r>
            <a:r>
              <a:rPr lang="en-US" sz="14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}</a:t>
            </a:r>
            <a:endParaRPr lang="de-CH" sz="14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15494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Steps</a:t>
            </a:r>
            <a:endParaRPr lang="de-CH" sz="20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a plan </a:t>
            </a:r>
            <a:r>
              <a:rPr lang="de-CH" sz="1800" dirty="0" err="1"/>
              <a:t>containing</a:t>
            </a:r>
            <a:r>
              <a:rPr lang="de-CH" sz="1800" dirty="0"/>
              <a:t> 4+ </a:t>
            </a:r>
            <a:r>
              <a:rPr lang="de-CH" sz="1800" dirty="0" err="1"/>
              <a:t>steps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.</a:t>
            </a: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based</a:t>
            </a:r>
            <a:r>
              <a:rPr lang="de-CH" sz="1800" dirty="0"/>
              <a:t> on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plan,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a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2"/>
              </a:rPr>
              <a:t>https://arxiv.org/abs/2303.16634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0733" y="2230821"/>
            <a:ext cx="1855575" cy="18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2FE700B-8386-517C-54DA-F6555695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15" y="1278352"/>
            <a:ext cx="7666107" cy="5314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B8718-1232-C7D9-1733-8F3755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A4F361-5A9A-2F7B-A3FA-E5FEA2A35132}"/>
              </a:ext>
            </a:extLst>
          </p:cNvPr>
          <p:cNvCxnSpPr/>
          <p:nvPr/>
        </p:nvCxnSpPr>
        <p:spPr>
          <a:xfrm flipV="1">
            <a:off x="4931454" y="3481026"/>
            <a:ext cx="1431509" cy="1242323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3BD109-9D5B-5CAE-FDBE-F3314DD1D7CE}"/>
              </a:ext>
            </a:extLst>
          </p:cNvPr>
          <p:cNvCxnSpPr>
            <a:cxnSpLocks/>
          </p:cNvCxnSpPr>
          <p:nvPr/>
        </p:nvCxnSpPr>
        <p:spPr>
          <a:xfrm flipV="1">
            <a:off x="8816078" y="3588232"/>
            <a:ext cx="827164" cy="1513489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4F8223-CF4C-D990-E476-3F5219371723}"/>
              </a:ext>
            </a:extLst>
          </p:cNvPr>
          <p:cNvCxnSpPr>
            <a:cxnSpLocks/>
          </p:cNvCxnSpPr>
          <p:nvPr/>
        </p:nvCxnSpPr>
        <p:spPr>
          <a:xfrm flipV="1">
            <a:off x="3015487" y="2632842"/>
            <a:ext cx="606378" cy="1469345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765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8718-1232-C7D9-1733-8F3755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527B58-3BA8-BFFB-0507-B6958EA6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15" y="1278352"/>
            <a:ext cx="7666106" cy="531478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61DA943-B7D5-FE6B-5264-BE6B0DE0C361}"/>
              </a:ext>
            </a:extLst>
          </p:cNvPr>
          <p:cNvCxnSpPr>
            <a:cxnSpLocks/>
          </p:cNvCxnSpPr>
          <p:nvPr/>
        </p:nvCxnSpPr>
        <p:spPr>
          <a:xfrm flipV="1">
            <a:off x="1678571" y="2724281"/>
            <a:ext cx="1676331" cy="140943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562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3" y="1816189"/>
            <a:ext cx="11638674" cy="21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sz="1800" dirty="0" err="1">
                <a:latin typeface="Source Sans Pro" panose="020B0503030403020204"/>
              </a:rPr>
              <a:t>Failures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>
                <a:latin typeface="Source Sans Pro" panose="020B0503030403020204"/>
              </a:rPr>
              <a:t>Power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Stability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Complexity</a:t>
            </a:r>
            <a:r>
              <a:rPr lang="de-CH" sz="1800" dirty="0">
                <a:latin typeface="Source Sans Pro" panose="020B0503030403020204"/>
              </a:rPr>
              <a:t>, Work, Troubles</a:t>
            </a:r>
            <a:endParaRPr lang="en-CH" sz="1800" dirty="0"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35779" y="2188159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4392</Words>
  <Application>Microsoft Office PowerPoint</Application>
  <PresentationFormat>Widescreen</PresentationFormat>
  <Paragraphs>654</Paragraphs>
  <Slides>57</Slides>
  <Notes>45</Notes>
  <HiddenSlides>3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Online Eval: Example</vt:lpstr>
      <vt:lpstr>Online Eval: Example</vt:lpstr>
      <vt:lpstr>Online Eval: Example</vt:lpstr>
      <vt:lpstr>Evaluation Issues</vt:lpstr>
      <vt:lpstr>Eval Frameworks</vt:lpstr>
      <vt:lpstr>Your Experience ?</vt:lpstr>
      <vt:lpstr>Wrap Up</vt:lpstr>
      <vt:lpstr>Key takeaways</vt:lpstr>
      <vt:lpstr>Collection of notebooks used</vt:lpstr>
      <vt:lpstr>Thank you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123</cp:revision>
  <dcterms:created xsi:type="dcterms:W3CDTF">2019-10-15T07:31:09Z</dcterms:created>
  <dcterms:modified xsi:type="dcterms:W3CDTF">2024-09-04T10:03:03Z</dcterms:modified>
</cp:coreProperties>
</file>